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4"/>
  </p:notesMasterIdLst>
  <p:sldIdLst>
    <p:sldId id="256" r:id="rId2"/>
    <p:sldId id="263" r:id="rId3"/>
    <p:sldId id="260" r:id="rId4"/>
    <p:sldId id="261" r:id="rId5"/>
    <p:sldId id="264" r:id="rId6"/>
    <p:sldId id="265" r:id="rId7"/>
    <p:sldId id="267" r:id="rId8"/>
    <p:sldId id="268" r:id="rId9"/>
    <p:sldId id="274" r:id="rId10"/>
    <p:sldId id="257" r:id="rId11"/>
    <p:sldId id="258" r:id="rId12"/>
    <p:sldId id="259" r:id="rId13"/>
    <p:sldId id="277" r:id="rId14"/>
    <p:sldId id="279" r:id="rId15"/>
    <p:sldId id="280" r:id="rId16"/>
    <p:sldId id="281" r:id="rId17"/>
    <p:sldId id="282" r:id="rId18"/>
    <p:sldId id="283" r:id="rId19"/>
    <p:sldId id="276" r:id="rId20"/>
    <p:sldId id="266" r:id="rId21"/>
    <p:sldId id="269" r:id="rId22"/>
    <p:sldId id="275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Proxima Nova" panose="02000506030000020004" pitchFamily="2" charset="0"/>
      <p:regular r:id="rId29"/>
      <p:bold r:id="rId30"/>
      <p:italic r:id="rId31"/>
      <p:boldItalic r:id="rId32"/>
    </p:embeddedFont>
    <p:embeddedFont>
      <p:font typeface="Proxima Nova Extrabold" panose="02000506030000020004" pitchFamily="2" charset="0"/>
      <p:bold r:id="rId33"/>
    </p:embeddedFont>
    <p:embeddedFont>
      <p:font typeface="Proxima Nova Semibold" panose="02000506030000020004" pitchFamily="2" charset="0"/>
      <p:regular r:id="rId34"/>
      <p:bold r:id="rId35"/>
      <p:italic r:id="rId36"/>
      <p:boldItalic r:id="rId37"/>
    </p:embeddedFont>
    <p:embeddedFont>
      <p:font typeface="Source Sans Pro" panose="020B0503030403020204" pitchFamily="34" charset="0"/>
      <p:regular r:id="rId38"/>
      <p:bold r:id="rId39"/>
      <p:italic r:id="rId40"/>
      <p:boldItalic r:id="rId41"/>
    </p:embeddedFont>
    <p:embeddedFont>
      <p:font typeface="Source Sans Pro SemiBold" panose="020B0503030403020204" pitchFamily="3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736">
          <p15:clr>
            <a:srgbClr val="9AA0A6"/>
          </p15:clr>
        </p15:guide>
        <p15:guide id="2" orient="horz" pos="1910">
          <p15:clr>
            <a:srgbClr val="9AA0A6"/>
          </p15:clr>
        </p15:guide>
        <p15:guide id="3" orient="horz" pos="66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 varScale="1">
        <p:scale>
          <a:sx n="117" d="100"/>
          <a:sy n="117" d="100"/>
        </p:scale>
        <p:origin x="184" y="488"/>
      </p:cViewPr>
      <p:guideLst>
        <p:guide orient="horz" pos="2736"/>
        <p:guide orient="horz" pos="1910"/>
        <p:guide orient="horz" pos="66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media/image3.gif>
</file>

<file path=ppt/media/image4.gif>
</file>

<file path=ppt/media/image5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4" name="Google Shape;2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962570535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962570535b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962570535b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90412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[4:30 PM] Case, Lynne M. (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FEi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Systems)is that because you are not using mobile-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appintment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-service?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[4:30 PM] Case, Lynne M. (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FEi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Systems)MAS is supposed to de-duplicate appointments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[4:30 PM] Jeff 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Balboni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(Guest)The booked CC appointments that VAOS currently shows are not in MAS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[4:31 PM] Michael Ramirez (Guest)Because the frontend is calling to retrieve the booked CC appointments separately, I assume? 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Yeah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[4:32 PM] Case, Lynne M. (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FEi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Systems)right, but the goal was for MHV and VA.gov to both pull from MAS so they get the same list</a:t>
            </a:r>
          </a:p>
          <a:p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[4:32 PM] Case, Lynne M. (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FEi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Systems)so suggest if there are new rules, we get MAS updated</a:t>
            </a:r>
          </a:p>
          <a:p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(1 liked)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21</a:t>
            </a:fld>
            <a:endParaRPr lang="en-US"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099289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[4:30 PM] Case, Lynne M. (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FEi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Systems)is that because you are not using mobile-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appintment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-service?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[4:30 PM] Case, Lynne M. (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FEi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Systems)MAS is supposed to de-duplicate appointments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[4:30 PM] Jeff 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Balboni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(Guest)The booked CC appointments that VAOS currently shows are not in MAS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[4:31 PM] Michael Ramirez (Guest)Because the frontend is calling to retrieve the booked CC appointments separately, I assume? 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Yeah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[4:32 PM] Case, Lynne M. (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FEi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Systems)right, but the goal was for MHV and VA.gov to both pull from MAS so they get the same list</a:t>
            </a:r>
          </a:p>
          <a:p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[4:32 PM] Case, Lynne M. (</a:t>
            </a:r>
            <a:r>
              <a:rPr lang="en-US" sz="900" b="0" i="0" u="none" strike="noStrike" cap="none" dirty="0" err="1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FEi</a:t>
            </a:r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 Systems)so suggest if there are new rules, we get MAS updated</a:t>
            </a:r>
          </a:p>
          <a:p>
            <a:r>
              <a:rPr lang="en-US" sz="900" b="0" i="0" u="none" strike="noStrike" cap="none" dirty="0">
                <a:solidFill>
                  <a:schemeClr val="dk1"/>
                </a:solidFill>
                <a:effectLst/>
                <a:latin typeface="Source Sans Pro"/>
                <a:ea typeface="Source Sans Pro"/>
                <a:cs typeface="Source Sans Pro"/>
                <a:sym typeface="Source Sans Pro"/>
              </a:rPr>
              <a:t>(1 liked)</a:t>
            </a:r>
          </a:p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22</a:t>
            </a:fld>
            <a:endParaRPr lang="en-US" sz="1200" b="0" i="0" u="none" strike="noStrike" cap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495203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8d4b2e3fc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8d4b2e3fc6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8d4b2e3fc6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d4b2e3fc6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d4b2e3fc6_1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8d4b2e3fc6_1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d4b2e3fc6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d4b2e3fc6_1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8d4b2e3fc6_1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30905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d4b2e3fc6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d4b2e3fc6_1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8d4b2e3fc6_1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22932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d4b2e3fc6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d4b2e3fc6_1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8d4b2e3fc6_1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2886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d4b2e3fc6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8d4b2e3fc6_1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g8d4b2e3fc6_1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387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d36ce819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d36ce8195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8d36ce8195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37962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962570535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962570535b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962570535b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3679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dark">
  <p:cSld name="Two Content dark">
    <p:bg>
      <p:bgPr>
        <a:solidFill>
          <a:schemeClr val="accent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1"/>
          </p:nvPr>
        </p:nvSpPr>
        <p:spPr>
          <a:xfrm>
            <a:off x="457200" y="1856790"/>
            <a:ext cx="3962400" cy="2775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2"/>
          </p:nvPr>
        </p:nvSpPr>
        <p:spPr>
          <a:xfrm>
            <a:off x="4724400" y="1856790"/>
            <a:ext cx="3962400" cy="2775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body" idx="3"/>
          </p:nvPr>
        </p:nvSpPr>
        <p:spPr>
          <a:xfrm>
            <a:off x="457200" y="1276351"/>
            <a:ext cx="7543800" cy="44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body" idx="4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body" idx="1"/>
          </p:nvPr>
        </p:nvSpPr>
        <p:spPr>
          <a:xfrm>
            <a:off x="457200" y="2076708"/>
            <a:ext cx="3962400" cy="2552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2"/>
          </p:nvPr>
        </p:nvSpPr>
        <p:spPr>
          <a:xfrm>
            <a:off x="457200" y="1276350"/>
            <a:ext cx="3962400" cy="800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 b="1"/>
            </a:lvl1pPr>
            <a:lvl2pPr marL="914400" lvl="1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3"/>
          </p:nvPr>
        </p:nvSpPr>
        <p:spPr>
          <a:xfrm>
            <a:off x="4724400" y="2076708"/>
            <a:ext cx="3962400" cy="2552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body" idx="4"/>
          </p:nvPr>
        </p:nvSpPr>
        <p:spPr>
          <a:xfrm>
            <a:off x="4724400" y="1276350"/>
            <a:ext cx="3962400" cy="800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 b="1"/>
            </a:lvl1pPr>
            <a:lvl2pPr marL="914400" lvl="1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5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dark">
  <p:cSld name="Comparison dark">
    <p:bg>
      <p:bgPr>
        <a:solidFill>
          <a:schemeClr val="accen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body" idx="1"/>
          </p:nvPr>
        </p:nvSpPr>
        <p:spPr>
          <a:xfrm>
            <a:off x="457200" y="2076708"/>
            <a:ext cx="3962400" cy="2552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2"/>
          </p:nvPr>
        </p:nvSpPr>
        <p:spPr>
          <a:xfrm>
            <a:off x="457200" y="1276350"/>
            <a:ext cx="3962400" cy="800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body" idx="3"/>
          </p:nvPr>
        </p:nvSpPr>
        <p:spPr>
          <a:xfrm>
            <a:off x="4724400" y="2076708"/>
            <a:ext cx="3962400" cy="2552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body" idx="4"/>
          </p:nvPr>
        </p:nvSpPr>
        <p:spPr>
          <a:xfrm>
            <a:off x="4724400" y="1276350"/>
            <a:ext cx="3962400" cy="800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body" idx="5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Boxes">
  <p:cSld name="Two Content Boxes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body" idx="1"/>
          </p:nvPr>
        </p:nvSpPr>
        <p:spPr>
          <a:xfrm>
            <a:off x="457200" y="1856790"/>
            <a:ext cx="4114800" cy="2775933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body" idx="2"/>
          </p:nvPr>
        </p:nvSpPr>
        <p:spPr>
          <a:xfrm>
            <a:off x="4572000" y="1856790"/>
            <a:ext cx="4114800" cy="2775933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body" idx="3"/>
          </p:nvPr>
        </p:nvSpPr>
        <p:spPr>
          <a:xfrm>
            <a:off x="457200" y="1276351"/>
            <a:ext cx="7543800" cy="44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4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Boxes dark">
  <p:cSld name="Two Content Boxes dark">
    <p:bg>
      <p:bgPr>
        <a:solidFill>
          <a:schemeClr val="accen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body" idx="1"/>
          </p:nvPr>
        </p:nvSpPr>
        <p:spPr>
          <a:xfrm>
            <a:off x="457200" y="1856790"/>
            <a:ext cx="4114800" cy="2775933"/>
          </a:xfrm>
          <a:prstGeom prst="rect">
            <a:avLst/>
          </a:prstGeom>
          <a:solidFill>
            <a:srgbClr val="2E8BDC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body" idx="2"/>
          </p:nvPr>
        </p:nvSpPr>
        <p:spPr>
          <a:xfrm>
            <a:off x="4572000" y="1856790"/>
            <a:ext cx="4114800" cy="2775933"/>
          </a:xfrm>
          <a:prstGeom prst="rect">
            <a:avLst/>
          </a:prstGeom>
          <a:solidFill>
            <a:srgbClr val="2E8BDC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body" idx="3"/>
          </p:nvPr>
        </p:nvSpPr>
        <p:spPr>
          <a:xfrm>
            <a:off x="457200" y="1276351"/>
            <a:ext cx="7543800" cy="44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body" idx="4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 Boxes">
  <p:cSld name="Three Content Boxe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body" idx="1"/>
          </p:nvPr>
        </p:nvSpPr>
        <p:spPr>
          <a:xfrm>
            <a:off x="457200" y="1856790"/>
            <a:ext cx="2743200" cy="2752120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body" idx="2"/>
          </p:nvPr>
        </p:nvSpPr>
        <p:spPr>
          <a:xfrm>
            <a:off x="3200400" y="1856790"/>
            <a:ext cx="2743200" cy="2752120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body" idx="3"/>
          </p:nvPr>
        </p:nvSpPr>
        <p:spPr>
          <a:xfrm>
            <a:off x="5943600" y="1856790"/>
            <a:ext cx="2743200" cy="2752120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8"/>
          <p:cNvSpPr txBox="1">
            <a:spLocks noGrp="1"/>
          </p:cNvSpPr>
          <p:nvPr>
            <p:ph type="body" idx="4"/>
          </p:nvPr>
        </p:nvSpPr>
        <p:spPr>
          <a:xfrm>
            <a:off x="457200" y="1276351"/>
            <a:ext cx="7543800" cy="44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body" idx="5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ntent Boxes dark">
  <p:cSld name="Three Content Boxes dark">
    <p:bg>
      <p:bgPr>
        <a:solidFill>
          <a:schemeClr val="accent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body" idx="1"/>
          </p:nvPr>
        </p:nvSpPr>
        <p:spPr>
          <a:xfrm>
            <a:off x="457200" y="1856790"/>
            <a:ext cx="2743200" cy="2752120"/>
          </a:xfrm>
          <a:prstGeom prst="rect">
            <a:avLst/>
          </a:prstGeom>
          <a:solidFill>
            <a:srgbClr val="2E8BDC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9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9" name="Google Shape;149;p19"/>
          <p:cNvSpPr txBox="1">
            <a:spLocks noGrp="1"/>
          </p:cNvSpPr>
          <p:nvPr>
            <p:ph type="body" idx="2"/>
          </p:nvPr>
        </p:nvSpPr>
        <p:spPr>
          <a:xfrm>
            <a:off x="3200400" y="1856790"/>
            <a:ext cx="2743200" cy="2752120"/>
          </a:xfrm>
          <a:prstGeom prst="rect">
            <a:avLst/>
          </a:prstGeom>
          <a:solidFill>
            <a:srgbClr val="2E8BDC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9"/>
          <p:cNvSpPr txBox="1">
            <a:spLocks noGrp="1"/>
          </p:cNvSpPr>
          <p:nvPr>
            <p:ph type="body" idx="3"/>
          </p:nvPr>
        </p:nvSpPr>
        <p:spPr>
          <a:xfrm>
            <a:off x="5943600" y="1856790"/>
            <a:ext cx="2743200" cy="2752120"/>
          </a:xfrm>
          <a:prstGeom prst="rect">
            <a:avLst/>
          </a:prstGeom>
          <a:solidFill>
            <a:srgbClr val="2E8BDC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9"/>
          <p:cNvSpPr txBox="1">
            <a:spLocks noGrp="1"/>
          </p:cNvSpPr>
          <p:nvPr>
            <p:ph type="body" idx="4"/>
          </p:nvPr>
        </p:nvSpPr>
        <p:spPr>
          <a:xfrm>
            <a:off x="457200" y="1276351"/>
            <a:ext cx="7543800" cy="44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9"/>
          <p:cNvSpPr txBox="1">
            <a:spLocks noGrp="1"/>
          </p:cNvSpPr>
          <p:nvPr>
            <p:ph type="body" idx="5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ntent Boxes">
  <p:cSld name="Four Content Boxes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1"/>
          </p:nvPr>
        </p:nvSpPr>
        <p:spPr>
          <a:xfrm>
            <a:off x="457200" y="1856790"/>
            <a:ext cx="4114800" cy="1389888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2"/>
          </p:nvPr>
        </p:nvSpPr>
        <p:spPr>
          <a:xfrm>
            <a:off x="4572000" y="1856790"/>
            <a:ext cx="4114800" cy="1389888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" name="Google Shape;160;p20"/>
          <p:cNvSpPr txBox="1">
            <a:spLocks noGrp="1"/>
          </p:cNvSpPr>
          <p:nvPr>
            <p:ph type="body" idx="3"/>
          </p:nvPr>
        </p:nvSpPr>
        <p:spPr>
          <a:xfrm>
            <a:off x="457200" y="1276351"/>
            <a:ext cx="7543800" cy="44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body" idx="4"/>
          </p:nvPr>
        </p:nvSpPr>
        <p:spPr>
          <a:xfrm>
            <a:off x="457200" y="3245214"/>
            <a:ext cx="4114800" cy="1389888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body" idx="5"/>
          </p:nvPr>
        </p:nvSpPr>
        <p:spPr>
          <a:xfrm>
            <a:off x="4572000" y="3245214"/>
            <a:ext cx="4114800" cy="1389888"/>
          </a:xfrm>
          <a:prstGeom prst="rect">
            <a:avLst/>
          </a:prstGeom>
          <a:solidFill>
            <a:srgbClr val="F2F2F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body" idx="6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ntent Boxes dark">
  <p:cSld name="Four Content Boxes dark">
    <p:bg>
      <p:bgPr>
        <a:solidFill>
          <a:schemeClr val="accen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body" idx="1"/>
          </p:nvPr>
        </p:nvSpPr>
        <p:spPr>
          <a:xfrm>
            <a:off x="457200" y="1856790"/>
            <a:ext cx="4114800" cy="1389888"/>
          </a:xfrm>
          <a:prstGeom prst="rect">
            <a:avLst/>
          </a:prstGeom>
          <a:solidFill>
            <a:srgbClr val="2E8BDC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body" idx="2"/>
          </p:nvPr>
        </p:nvSpPr>
        <p:spPr>
          <a:xfrm>
            <a:off x="4572000" y="1856790"/>
            <a:ext cx="4114800" cy="1389888"/>
          </a:xfrm>
          <a:prstGeom prst="rect">
            <a:avLst/>
          </a:prstGeom>
          <a:solidFill>
            <a:srgbClr val="2E8BDC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1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1" name="Google Shape;171;p21"/>
          <p:cNvSpPr txBox="1">
            <a:spLocks noGrp="1"/>
          </p:cNvSpPr>
          <p:nvPr>
            <p:ph type="body" idx="3"/>
          </p:nvPr>
        </p:nvSpPr>
        <p:spPr>
          <a:xfrm>
            <a:off x="457200" y="1276351"/>
            <a:ext cx="7543800" cy="44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body" idx="4"/>
          </p:nvPr>
        </p:nvSpPr>
        <p:spPr>
          <a:xfrm>
            <a:off x="457200" y="3245214"/>
            <a:ext cx="4114800" cy="1389888"/>
          </a:xfrm>
          <a:prstGeom prst="rect">
            <a:avLst/>
          </a:prstGeom>
          <a:solidFill>
            <a:srgbClr val="2E8BDC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body" idx="5"/>
          </p:nvPr>
        </p:nvSpPr>
        <p:spPr>
          <a:xfrm>
            <a:off x="4572000" y="3245214"/>
            <a:ext cx="4114800" cy="1389888"/>
          </a:xfrm>
          <a:prstGeom prst="rect">
            <a:avLst/>
          </a:prstGeom>
          <a:solidFill>
            <a:srgbClr val="2E8BDC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228600" rIns="274300" bIns="2286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21"/>
          <p:cNvSpPr txBox="1">
            <a:spLocks noGrp="1"/>
          </p:cNvSpPr>
          <p:nvPr>
            <p:ph type="body" idx="6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1/3">
  <p:cSld name="Image 1/3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5333999" cy="647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ource Sans Pro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body" idx="1"/>
          </p:nvPr>
        </p:nvSpPr>
        <p:spPr>
          <a:xfrm>
            <a:off x="6096000" y="0"/>
            <a:ext cx="30480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5pPr>
            <a:lvl6pPr marL="2743200" lvl="5" indent="-3238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78" name="Google Shape;178;p2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2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1" name="Google Shape;181;p22"/>
          <p:cNvSpPr txBox="1">
            <a:spLocks noGrp="1"/>
          </p:cNvSpPr>
          <p:nvPr>
            <p:ph type="body" idx="2"/>
          </p:nvPr>
        </p:nvSpPr>
        <p:spPr>
          <a:xfrm>
            <a:off x="457200" y="1276352"/>
            <a:ext cx="5334000" cy="3352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body" idx="3"/>
          </p:nvPr>
        </p:nvSpPr>
        <p:spPr>
          <a:xfrm>
            <a:off x="457200" y="247650"/>
            <a:ext cx="5333999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dea dark">
  <p:cSld name="Big Idea dark">
    <p:bg>
      <p:bgPr>
        <a:solidFill>
          <a:schemeClr val="accen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" y="247650"/>
            <a:ext cx="8229600" cy="4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1/3 dark">
  <p:cSld name="Image 1/3 dark">
    <p:bg>
      <p:bgPr>
        <a:solidFill>
          <a:schemeClr val="accen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5333999" cy="647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6096000" y="0"/>
            <a:ext cx="30480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5pPr>
            <a:lvl6pPr marL="2743200" lvl="5" indent="-3238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2"/>
          </p:nvPr>
        </p:nvSpPr>
        <p:spPr>
          <a:xfrm>
            <a:off x="457200" y="1276352"/>
            <a:ext cx="5334000" cy="3352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3"/>
          </p:nvPr>
        </p:nvSpPr>
        <p:spPr>
          <a:xfrm>
            <a:off x="457200" y="247650"/>
            <a:ext cx="5333999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1/2">
  <p:cSld name="Image 1/2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>
            <a:spLocks noGrp="1"/>
          </p:cNvSpPr>
          <p:nvPr>
            <p:ph type="title"/>
          </p:nvPr>
        </p:nvSpPr>
        <p:spPr>
          <a:xfrm>
            <a:off x="457201" y="514351"/>
            <a:ext cx="39624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ource Sans Pro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4"/>
          <p:cNvSpPr txBox="1">
            <a:spLocks noGrp="1"/>
          </p:cNvSpPr>
          <p:nvPr>
            <p:ph type="body" idx="1"/>
          </p:nvPr>
        </p:nvSpPr>
        <p:spPr>
          <a:xfrm>
            <a:off x="4724400" y="0"/>
            <a:ext cx="44196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5pPr>
            <a:lvl6pPr marL="2743200" lvl="5" indent="-3238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94" name="Google Shape;194;p2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4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p24"/>
          <p:cNvSpPr txBox="1">
            <a:spLocks noGrp="1"/>
          </p:cNvSpPr>
          <p:nvPr>
            <p:ph type="body" idx="2"/>
          </p:nvPr>
        </p:nvSpPr>
        <p:spPr>
          <a:xfrm>
            <a:off x="457200" y="1276350"/>
            <a:ext cx="39624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24"/>
          <p:cNvSpPr txBox="1">
            <a:spLocks noGrp="1"/>
          </p:cNvSpPr>
          <p:nvPr>
            <p:ph type="body" idx="3"/>
          </p:nvPr>
        </p:nvSpPr>
        <p:spPr>
          <a:xfrm>
            <a:off x="457200" y="247650"/>
            <a:ext cx="3962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1/2 dark">
  <p:cSld name="Image 1/2 dark">
    <p:bg>
      <p:bgPr>
        <a:solidFill>
          <a:schemeClr val="accent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>
            <a:spLocks noGrp="1"/>
          </p:cNvSpPr>
          <p:nvPr>
            <p:ph type="title"/>
          </p:nvPr>
        </p:nvSpPr>
        <p:spPr>
          <a:xfrm>
            <a:off x="457201" y="514351"/>
            <a:ext cx="39624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5"/>
          <p:cNvSpPr txBox="1">
            <a:spLocks noGrp="1"/>
          </p:cNvSpPr>
          <p:nvPr>
            <p:ph type="body" idx="1"/>
          </p:nvPr>
        </p:nvSpPr>
        <p:spPr>
          <a:xfrm>
            <a:off x="4724400" y="0"/>
            <a:ext cx="44196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5pPr>
            <a:lvl6pPr marL="2743200" lvl="5" indent="-3238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202" name="Google Shape;202;p2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5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5" name="Google Shape;205;p25"/>
          <p:cNvSpPr txBox="1">
            <a:spLocks noGrp="1"/>
          </p:cNvSpPr>
          <p:nvPr>
            <p:ph type="body" idx="2"/>
          </p:nvPr>
        </p:nvSpPr>
        <p:spPr>
          <a:xfrm>
            <a:off x="457200" y="1276350"/>
            <a:ext cx="39624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6" name="Google Shape;206;p25"/>
          <p:cNvSpPr txBox="1">
            <a:spLocks noGrp="1"/>
          </p:cNvSpPr>
          <p:nvPr>
            <p:ph type="body" idx="3"/>
          </p:nvPr>
        </p:nvSpPr>
        <p:spPr>
          <a:xfrm>
            <a:off x="457200" y="247650"/>
            <a:ext cx="3962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2/3">
  <p:cSld name="Image 2/3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>
            <a:spLocks noGrp="1"/>
          </p:cNvSpPr>
          <p:nvPr>
            <p:ph type="title"/>
          </p:nvPr>
        </p:nvSpPr>
        <p:spPr>
          <a:xfrm>
            <a:off x="457200" y="514349"/>
            <a:ext cx="2571750" cy="98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ource Sans Pro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6"/>
          <p:cNvSpPr txBox="1">
            <a:spLocks noGrp="1"/>
          </p:cNvSpPr>
          <p:nvPr>
            <p:ph type="body" idx="1"/>
          </p:nvPr>
        </p:nvSpPr>
        <p:spPr>
          <a:xfrm>
            <a:off x="3371850" y="0"/>
            <a:ext cx="577215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000"/>
            </a:lvl5pPr>
            <a:lvl6pPr marL="2743200" lvl="5" indent="-3238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210" name="Google Shape;210;p2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6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3" name="Google Shape;213;p26"/>
          <p:cNvSpPr txBox="1">
            <a:spLocks noGrp="1"/>
          </p:cNvSpPr>
          <p:nvPr>
            <p:ph type="body" idx="2"/>
          </p:nvPr>
        </p:nvSpPr>
        <p:spPr>
          <a:xfrm>
            <a:off x="457200" y="1638300"/>
            <a:ext cx="2571750" cy="2990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26"/>
          <p:cNvSpPr txBox="1">
            <a:spLocks noGrp="1"/>
          </p:cNvSpPr>
          <p:nvPr>
            <p:ph type="body" idx="3"/>
          </p:nvPr>
        </p:nvSpPr>
        <p:spPr>
          <a:xfrm>
            <a:off x="457200" y="247650"/>
            <a:ext cx="257175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2/3 dark">
  <p:cSld name="Image 2/3 dark">
    <p:bg>
      <p:bgPr>
        <a:solidFill>
          <a:schemeClr val="accent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>
            <a:spLocks noGrp="1"/>
          </p:cNvSpPr>
          <p:nvPr>
            <p:ph type="title"/>
          </p:nvPr>
        </p:nvSpPr>
        <p:spPr>
          <a:xfrm>
            <a:off x="457200" y="514349"/>
            <a:ext cx="2571750" cy="98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body" idx="1"/>
          </p:nvPr>
        </p:nvSpPr>
        <p:spPr>
          <a:xfrm>
            <a:off x="3371850" y="0"/>
            <a:ext cx="577215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5pPr>
            <a:lvl6pPr marL="2743200" lvl="5" indent="-32385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7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1" name="Google Shape;221;p27"/>
          <p:cNvSpPr txBox="1">
            <a:spLocks noGrp="1"/>
          </p:cNvSpPr>
          <p:nvPr>
            <p:ph type="body" idx="2"/>
          </p:nvPr>
        </p:nvSpPr>
        <p:spPr>
          <a:xfrm>
            <a:off x="457200" y="1638300"/>
            <a:ext cx="2571750" cy="2990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2" name="Google Shape;222;p27"/>
          <p:cNvSpPr txBox="1">
            <a:spLocks noGrp="1"/>
          </p:cNvSpPr>
          <p:nvPr>
            <p:ph type="body" idx="3"/>
          </p:nvPr>
        </p:nvSpPr>
        <p:spPr>
          <a:xfrm>
            <a:off x="457200" y="247650"/>
            <a:ext cx="257175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Wide">
  <p:cSld name="Image Wide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body" idx="1"/>
          </p:nvPr>
        </p:nvSpPr>
        <p:spPr>
          <a:xfrm>
            <a:off x="0" y="1276351"/>
            <a:ext cx="91440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6" name="Google Shape;226;p2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8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9" name="Google Shape;229;p28"/>
          <p:cNvSpPr txBox="1">
            <a:spLocks noGrp="1"/>
          </p:cNvSpPr>
          <p:nvPr>
            <p:ph type="body" idx="2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Wide dark">
  <p:cSld name="Image Wide dark">
    <p:bg>
      <p:bgPr>
        <a:solidFill>
          <a:schemeClr val="accent1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9"/>
          <p:cNvSpPr txBox="1">
            <a:spLocks noGrp="1"/>
          </p:cNvSpPr>
          <p:nvPr>
            <p:ph type="body" idx="1"/>
          </p:nvPr>
        </p:nvSpPr>
        <p:spPr>
          <a:xfrm>
            <a:off x="0" y="1276351"/>
            <a:ext cx="91440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3" name="Google Shape;233;p2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9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29"/>
          <p:cNvSpPr txBox="1">
            <a:spLocks noGrp="1"/>
          </p:cNvSpPr>
          <p:nvPr>
            <p:ph type="body" idx="2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plit 2/3">
  <p:cSld name="1_Split 2/3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0"/>
          <p:cNvSpPr/>
          <p:nvPr/>
        </p:nvSpPr>
        <p:spPr>
          <a:xfrm>
            <a:off x="5791200" y="0"/>
            <a:ext cx="33528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457201" y="514351"/>
            <a:ext cx="4994476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ource Sans Pro"/>
              <a:buNone/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0"/>
          <p:cNvSpPr txBox="1">
            <a:spLocks noGrp="1"/>
          </p:cNvSpPr>
          <p:nvPr>
            <p:ph type="ftr" idx="11"/>
          </p:nvPr>
        </p:nvSpPr>
        <p:spPr>
          <a:xfrm>
            <a:off x="3048000" y="4767263"/>
            <a:ext cx="240367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30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30"/>
          <p:cNvSpPr txBox="1">
            <a:spLocks noGrp="1"/>
          </p:cNvSpPr>
          <p:nvPr>
            <p:ph type="body" idx="1"/>
          </p:nvPr>
        </p:nvSpPr>
        <p:spPr>
          <a:xfrm>
            <a:off x="457200" y="1276350"/>
            <a:ext cx="4994476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body" idx="2"/>
          </p:nvPr>
        </p:nvSpPr>
        <p:spPr>
          <a:xfrm>
            <a:off x="457200" y="247650"/>
            <a:ext cx="4994476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5" name="Google Shape;245;p30"/>
          <p:cNvSpPr txBox="1">
            <a:spLocks noGrp="1"/>
          </p:cNvSpPr>
          <p:nvPr>
            <p:ph type="body" idx="3"/>
          </p:nvPr>
        </p:nvSpPr>
        <p:spPr>
          <a:xfrm>
            <a:off x="6096000" y="514350"/>
            <a:ext cx="25907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1/3">
  <p:cSld name="Split 1/3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/>
          <p:nvPr/>
        </p:nvSpPr>
        <p:spPr>
          <a:xfrm>
            <a:off x="3352800" y="0"/>
            <a:ext cx="5791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ftr" idx="11"/>
          </p:nvPr>
        </p:nvSpPr>
        <p:spPr>
          <a:xfrm>
            <a:off x="3692324" y="4767263"/>
            <a:ext cx="240367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31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1" name="Google Shape;251;p31"/>
          <p:cNvSpPr txBox="1">
            <a:spLocks noGrp="1"/>
          </p:cNvSpPr>
          <p:nvPr>
            <p:ph type="body" idx="1"/>
          </p:nvPr>
        </p:nvSpPr>
        <p:spPr>
          <a:xfrm>
            <a:off x="3692324" y="514350"/>
            <a:ext cx="4994475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2" name="Google Shape;252;p31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257175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ource Sans Pro"/>
              <a:buNone/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1"/>
          <p:cNvSpPr txBox="1">
            <a:spLocks noGrp="1"/>
          </p:cNvSpPr>
          <p:nvPr>
            <p:ph type="body" idx="2"/>
          </p:nvPr>
        </p:nvSpPr>
        <p:spPr>
          <a:xfrm>
            <a:off x="457200" y="1276350"/>
            <a:ext cx="2571750" cy="3352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4" name="Google Shape;254;p31"/>
          <p:cNvSpPr txBox="1">
            <a:spLocks noGrp="1"/>
          </p:cNvSpPr>
          <p:nvPr>
            <p:ph type="body" idx="3"/>
          </p:nvPr>
        </p:nvSpPr>
        <p:spPr>
          <a:xfrm>
            <a:off x="457200" y="247650"/>
            <a:ext cx="257175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 dark">
    <p:bg>
      <p:bgPr>
        <a:solidFill>
          <a:schemeClr val="accent1"/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57200" y="1276351"/>
            <a:ext cx="75438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>
            <a:endParaRPr/>
          </a:p>
        </p:txBody>
      </p:sp>
      <p:sp>
        <p:nvSpPr>
          <p:cNvPr id="261" name="Google Shape;261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B1824-1839-F34D-8A7F-0B78DAC4F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7C75E-3B96-8B49-9821-48167482D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1770A-822D-3449-AD66-563A0DAD6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58AB4-7A57-A34F-9120-672DEFD36189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BE5A7-1D66-6A4E-A834-AC5639808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B9995-A68E-9845-91AC-AF9459140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0A47-CB48-7148-89E5-FCF9594D7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470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D869E-BC7D-3340-A169-D9FC4D069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7F3AC-90ED-A948-A2AA-25610ECF1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FDD0F-18E9-2041-939A-4AB1058B1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2657D6-975E-4A44-A381-00F1F657B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58AB4-7A57-A34F-9120-672DEFD36189}" type="datetimeFigureOut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86A63A-7D71-0E4E-A493-AACE6F2C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03DB6-95D7-CE42-B65F-EA81DF2A9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90A47-CB48-7148-89E5-FCF9594D7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93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1/2">
  <p:cSld name="Split 1/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>
            <a:off x="4724400" y="0"/>
            <a:ext cx="4419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457201" y="514351"/>
            <a:ext cx="3962400" cy="6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ource Sans Pro"/>
              <a:buNone/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ftr" idx="11"/>
          </p:nvPr>
        </p:nvSpPr>
        <p:spPr>
          <a:xfrm>
            <a:off x="2514600" y="4767263"/>
            <a:ext cx="19050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457200" y="1276350"/>
            <a:ext cx="39624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457200" y="247650"/>
            <a:ext cx="3962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3"/>
          </p:nvPr>
        </p:nvSpPr>
        <p:spPr>
          <a:xfrm>
            <a:off x="5069710" y="514350"/>
            <a:ext cx="361708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dea">
  <p:cSld name="Big Idea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457200" y="247650"/>
            <a:ext cx="8229600" cy="4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457200" y="2208037"/>
            <a:ext cx="8229600" cy="72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ource Sans Pro"/>
              <a:buNone/>
              <a:defRPr sz="36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457200" y="1821847"/>
            <a:ext cx="8229600" cy="361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1" i="0" cap="non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997AD"/>
              </a:buClr>
              <a:buSzPts val="1500"/>
              <a:buNone/>
              <a:defRPr sz="1500">
                <a:solidFill>
                  <a:srgbClr val="8997AD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997AD"/>
              </a:buClr>
              <a:buSzPts val="1350"/>
              <a:buNone/>
              <a:defRPr sz="1350">
                <a:solidFill>
                  <a:srgbClr val="8997AD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997AD"/>
              </a:buClr>
              <a:buSzPts val="1200"/>
              <a:buNone/>
              <a:defRPr sz="1200">
                <a:solidFill>
                  <a:srgbClr val="8997AD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997AD"/>
              </a:buClr>
              <a:buSzPts val="1200"/>
              <a:buNone/>
              <a:defRPr sz="1200">
                <a:solidFill>
                  <a:srgbClr val="8997AD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997AD"/>
              </a:buClr>
              <a:buSzPts val="1200"/>
              <a:buNone/>
              <a:defRPr sz="1200">
                <a:solidFill>
                  <a:srgbClr val="8997AD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97AD"/>
              </a:buClr>
              <a:buSzPts val="1200"/>
              <a:buNone/>
              <a:defRPr sz="1200">
                <a:solidFill>
                  <a:srgbClr val="8997AD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97AD"/>
              </a:buClr>
              <a:buSzPts val="1200"/>
              <a:buNone/>
              <a:defRPr sz="1200">
                <a:solidFill>
                  <a:srgbClr val="8997AD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997AD"/>
              </a:buClr>
              <a:buSzPts val="1200"/>
              <a:buNone/>
              <a:defRPr sz="1200">
                <a:solidFill>
                  <a:srgbClr val="8997AD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2" name="Google Shape;62;p9"/>
          <p:cNvCxnSpPr/>
          <p:nvPr/>
        </p:nvCxnSpPr>
        <p:spPr>
          <a:xfrm>
            <a:off x="457200" y="2935462"/>
            <a:ext cx="82296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2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0"/>
          <p:cNvPicPr preferRelativeResize="0"/>
          <p:nvPr/>
        </p:nvPicPr>
        <p:blipFill rotWithShape="1">
          <a:blip r:embed="rId2">
            <a:alphaModFix amt="10000"/>
          </a:blip>
          <a:srcRect/>
          <a:stretch/>
        </p:blipFill>
        <p:spPr>
          <a:xfrm>
            <a:off x="0" y="4584"/>
            <a:ext cx="9144000" cy="513433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457200" y="1276350"/>
            <a:ext cx="7543800" cy="165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ource Sans Pro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457200" y="2971975"/>
            <a:ext cx="7543800" cy="502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dark">
  <p:cSld name="Title and Content dark">
    <p:bg>
      <p:bgPr>
        <a:solidFill>
          <a:schemeClr val="accent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ource Sans Pro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1"/>
          </p:nvPr>
        </p:nvSpPr>
        <p:spPr>
          <a:xfrm>
            <a:off x="457200" y="1276351"/>
            <a:ext cx="754380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marL="914400" lvl="1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4pPr>
            <a:lvl5pPr marL="2286000" lvl="4" indent="-355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7BCE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7BCE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2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3DCF3"/>
              </a:buClr>
              <a:buSzPts val="1200"/>
              <a:buNone/>
              <a:defRPr sz="1200" b="1" cap="none">
                <a:solidFill>
                  <a:srgbClr val="C3DCF3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1"/>
          </p:nvPr>
        </p:nvSpPr>
        <p:spPr>
          <a:xfrm>
            <a:off x="457200" y="1856790"/>
            <a:ext cx="3962400" cy="2775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2"/>
          </p:nvPr>
        </p:nvSpPr>
        <p:spPr>
          <a:xfrm>
            <a:off x="4724400" y="1856790"/>
            <a:ext cx="3962400" cy="2775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body" idx="3"/>
          </p:nvPr>
        </p:nvSpPr>
        <p:spPr>
          <a:xfrm>
            <a:off x="457200" y="1276351"/>
            <a:ext cx="7543800" cy="44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/>
            </a:lvl1pPr>
            <a:lvl2pPr marL="914400" lvl="1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4"/>
          </p:nvPr>
        </p:nvSpPr>
        <p:spPr>
          <a:xfrm>
            <a:off x="457200" y="247650"/>
            <a:ext cx="75438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 b="1" cap="none">
                <a:solidFill>
                  <a:schemeClr val="lt2"/>
                </a:solidFill>
              </a:defRPr>
            </a:lvl1pPr>
            <a:lvl2pPr marL="914400" lvl="1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2pPr>
            <a:lvl3pPr marL="1371600" lvl="2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3pPr>
            <a:lvl4pPr marL="1828800" lvl="3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Source Sans Pro"/>
              <a:buNone/>
              <a:defRPr sz="2800" b="1" i="0" u="none" strike="noStrike" cap="non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276350"/>
            <a:ext cx="7543800" cy="3352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00" b="1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1" r:id="rId31"/>
    <p:sldLayoutId id="2147483682" r:id="rId32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288">
          <p15:clr>
            <a:srgbClr val="F26B43"/>
          </p15:clr>
        </p15:guide>
        <p15:guide id="4" pos="5472">
          <p15:clr>
            <a:srgbClr val="F26B43"/>
          </p15:clr>
        </p15:guide>
        <p15:guide id="5" pos="720">
          <p15:clr>
            <a:srgbClr val="F26B43"/>
          </p15:clr>
        </p15:guide>
        <p15:guide id="6" pos="5040">
          <p15:clr>
            <a:srgbClr val="F26B43"/>
          </p15:clr>
        </p15:guide>
        <p15:guide id="7" orient="horz" pos="156">
          <p15:clr>
            <a:srgbClr val="F26B43"/>
          </p15:clr>
        </p15:guide>
        <p15:guide id="8" orient="horz" pos="324">
          <p15:clr>
            <a:srgbClr val="F26B43"/>
          </p15:clr>
        </p15:guide>
        <p15:guide id="9" orient="horz" pos="732">
          <p15:clr>
            <a:srgbClr val="F26B43"/>
          </p15:clr>
        </p15:guide>
        <p15:guide id="10" orient="horz" pos="804">
          <p15:clr>
            <a:srgbClr val="F26B43"/>
          </p15:clr>
        </p15:guide>
        <p15:guide id="11" orient="horz" pos="2916">
          <p15:clr>
            <a:srgbClr val="F26B43"/>
          </p15:clr>
        </p15:guide>
        <p15:guide id="12" pos="2016">
          <p15:clr>
            <a:srgbClr val="F26B43"/>
          </p15:clr>
        </p15:guide>
        <p15:guide id="13" pos="3744">
          <p15:clr>
            <a:srgbClr val="F26B43"/>
          </p15:clr>
        </p15:guide>
        <p15:guide id="14" pos="2976">
          <p15:clr>
            <a:srgbClr val="F26B43"/>
          </p15:clr>
        </p15:guide>
        <p15:guide id="15" pos="2784">
          <p15:clr>
            <a:srgbClr val="F26B43"/>
          </p15:clr>
        </p15:guide>
        <p15:guide id="16" pos="3840">
          <p15:clr>
            <a:srgbClr val="F26B43"/>
          </p15:clr>
        </p15:guide>
        <p15:guide id="17" pos="3648">
          <p15:clr>
            <a:srgbClr val="F26B43"/>
          </p15:clr>
        </p15:guide>
        <p15:guide id="18" pos="2112">
          <p15:clr>
            <a:srgbClr val="F26B43"/>
          </p15:clr>
        </p15:guide>
        <p15:guide id="19" pos="19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department-of-veterans-affairs/va.gov-team/projects/13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partment-of-veterans-affairs/va.gov-team/issues/9844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4"/>
          <p:cNvSpPr txBox="1"/>
          <p:nvPr/>
        </p:nvSpPr>
        <p:spPr>
          <a:xfrm>
            <a:off x="1223841" y="2397783"/>
            <a:ext cx="6696300" cy="7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00"/>
              <a:buFont typeface="Source Sans Pro"/>
              <a:buNone/>
            </a:pPr>
            <a:r>
              <a:rPr lang="en-US" sz="3100" b="0" i="0" u="none" strike="noStrike" cap="none" dirty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 Online Scheduling Stakeholder Monthly Review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4"/>
          <p:cNvSpPr txBox="1"/>
          <p:nvPr/>
        </p:nvSpPr>
        <p:spPr>
          <a:xfrm>
            <a:off x="1153458" y="3873905"/>
            <a:ext cx="6858000" cy="4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rgbClr val="F2F2F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September 1, 2020</a:t>
            </a:r>
            <a:endParaRPr sz="1600" b="0" i="0" u="none" strike="noStrike" cap="none" dirty="0">
              <a:solidFill>
                <a:srgbClr val="F2F2F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rgbClr val="F2F2F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68" name="Google Shape;268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45858" y="887994"/>
            <a:ext cx="1320800" cy="13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lt2"/>
                </a:solidFill>
              </a:rPr>
              <a:t>10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75" name="Google Shape;275;p35"/>
          <p:cNvSpPr txBox="1">
            <a:spLocks noGrp="1"/>
          </p:cNvSpPr>
          <p:nvPr>
            <p:ph type="title"/>
          </p:nvPr>
        </p:nvSpPr>
        <p:spPr>
          <a:xfrm>
            <a:off x="413475" y="-49375"/>
            <a:ext cx="7543800" cy="62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August in Review</a:t>
            </a:r>
            <a:endParaRPr/>
          </a:p>
        </p:txBody>
      </p:sp>
      <p:sp>
        <p:nvSpPr>
          <p:cNvPr id="276" name="Google Shape;276;p35"/>
          <p:cNvSpPr txBox="1"/>
          <p:nvPr/>
        </p:nvSpPr>
        <p:spPr>
          <a:xfrm>
            <a:off x="384325" y="398850"/>
            <a:ext cx="34188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006DBB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VAOS FE HIGHLIGHTS AT A GLANCE 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7" name="Google Shape;277;p35"/>
          <p:cNvSpPr txBox="1"/>
          <p:nvPr/>
        </p:nvSpPr>
        <p:spPr>
          <a:xfrm>
            <a:off x="457200" y="854625"/>
            <a:ext cx="4220400" cy="3873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6DBB"/>
              </a:buClr>
              <a:buSzPts val="1800"/>
              <a:buChar char="●"/>
            </a:pPr>
            <a:r>
              <a:rPr lang="en-US" sz="1800">
                <a:solidFill>
                  <a:srgbClr val="006DBB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Re-enabled CC Requests in VAOS</a:t>
            </a:r>
            <a:r>
              <a:rPr lang="en-US" sz="1800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800"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6DBB"/>
              </a:buClr>
              <a:buSzPts val="1800"/>
              <a:buFont typeface="Proxima Nova Semibold"/>
              <a:buChar char="●"/>
            </a:pPr>
            <a:r>
              <a:rPr lang="en-US" sz="1800">
                <a:solidFill>
                  <a:srgbClr val="006DBB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Launched offboarding experience for CSS/Columbus Cerner site</a:t>
            </a:r>
            <a:endParaRPr sz="1800">
              <a:solidFill>
                <a:srgbClr val="006DBB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6DBB"/>
              </a:buClr>
              <a:buSzPts val="1800"/>
              <a:buFont typeface="Proxima Nova Semibold"/>
              <a:buChar char="●"/>
            </a:pPr>
            <a:r>
              <a:rPr lang="en-US" sz="1800">
                <a:solidFill>
                  <a:srgbClr val="006DBB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Launched drive-time in VAOS</a:t>
            </a:r>
            <a:endParaRPr sz="1800">
              <a:solidFill>
                <a:srgbClr val="006DBB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6DBB"/>
              </a:buClr>
              <a:buSzPts val="1800"/>
              <a:buFont typeface="Proxima Nova Semibold"/>
              <a:buChar char="●"/>
            </a:pPr>
            <a:r>
              <a:rPr lang="en-US" sz="1800">
                <a:solidFill>
                  <a:srgbClr val="006DBB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Launched Express Care v1.0 in VAOSR on VA.gov</a:t>
            </a:r>
            <a:endParaRPr sz="1800">
              <a:solidFill>
                <a:srgbClr val="006DBB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6DBB"/>
              </a:buClr>
              <a:buSzPts val="1400"/>
              <a:buFont typeface="Proxima Nova"/>
              <a:buChar char="○"/>
            </a:pPr>
            <a:r>
              <a:rPr lang="en-US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SF is now using EC on VA.gov; Wilmington will go live with EC on VA.gov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6DBB"/>
              </a:buClr>
              <a:buSzPts val="1800"/>
              <a:buFont typeface="Proxima Nova Semibold"/>
              <a:buChar char="●"/>
            </a:pPr>
            <a:r>
              <a:rPr lang="en-US" sz="1800">
                <a:solidFill>
                  <a:srgbClr val="006DBB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Continue EAS/VSP integration</a:t>
            </a:r>
            <a:endParaRPr sz="1800">
              <a:solidFill>
                <a:srgbClr val="006DBB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6DBB"/>
              </a:buClr>
              <a:buSzPts val="1400"/>
              <a:buFont typeface="Proxima Nova"/>
              <a:buChar char="○"/>
            </a:pPr>
            <a:r>
              <a:rPr lang="en-US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Will be on-going effort - direct schedule integration almost complete; dependent on EAS/VSP releases for services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6DBB"/>
              </a:buClr>
              <a:buSzPts val="1600"/>
              <a:buFont typeface="Proxima Nova"/>
              <a:buChar char="●"/>
            </a:pPr>
            <a:r>
              <a:rPr lang="en-US" sz="1600">
                <a:solidFill>
                  <a:srgbClr val="006DBB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Completed Veteran user testing round</a:t>
            </a:r>
            <a:r>
              <a:rPr lang="en-US" sz="1600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 - 15 veterans total participated</a:t>
            </a:r>
            <a:endParaRPr sz="1600"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8" name="Google Shape;27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4325" y="209750"/>
            <a:ext cx="3256576" cy="28223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79" name="Google Shape;27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1525" y="2382907"/>
            <a:ext cx="2984200" cy="258631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701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6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lt2"/>
                </a:solidFill>
              </a:rPr>
              <a:t>11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86" name="Google Shape;286;p36"/>
          <p:cNvSpPr txBox="1">
            <a:spLocks noGrp="1"/>
          </p:cNvSpPr>
          <p:nvPr>
            <p:ph type="title"/>
          </p:nvPr>
        </p:nvSpPr>
        <p:spPr>
          <a:xfrm>
            <a:off x="413475" y="179225"/>
            <a:ext cx="7543800" cy="62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Learnings</a:t>
            </a:r>
            <a:endParaRPr/>
          </a:p>
        </p:txBody>
      </p:sp>
      <p:sp>
        <p:nvSpPr>
          <p:cNvPr id="287" name="Google Shape;287;p36"/>
          <p:cNvSpPr txBox="1"/>
          <p:nvPr/>
        </p:nvSpPr>
        <p:spPr>
          <a:xfrm>
            <a:off x="437750" y="779850"/>
            <a:ext cx="59019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>
                <a:solidFill>
                  <a:srgbClr val="006DBB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Based on veteran testing &amp; feedback, we learned... 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8" name="Google Shape;288;p36"/>
          <p:cNvSpPr txBox="1"/>
          <p:nvPr/>
        </p:nvSpPr>
        <p:spPr>
          <a:xfrm>
            <a:off x="457200" y="1235625"/>
            <a:ext cx="8229600" cy="3680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Overall, both VAOSR &amp; Express Care were well received &amp; said they would use both in the future 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Current design for ‘Choosing location’ (for VA requests specifically) is a pain point and causing confusion &amp; dropoff in Veterans completing request flow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Need to simplify content &amp; provide appropriate context throughout experience - ex. Veterans felt misled that at end of experience they had only requested an appt to be scheduled instead of having actually booked an appointment 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Veterans want easier scannable appt list &amp; more detail on appt cards (specifically looking for information that is consistent with what they receive in the mail)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All veterans expressed desire for ability to reschedule &amp; also want information on who cancel their appointment (if canceled) 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6DBB"/>
                </a:solidFill>
                <a:latin typeface="Proxima Nova"/>
                <a:ea typeface="Proxima Nova"/>
                <a:cs typeface="Proxima Nova"/>
                <a:sym typeface="Proxima Nova"/>
              </a:rPr>
              <a:t>Consistency across the full customer experience - not just VAOS - for scheduling/appointments at VA (communication, care types, schedule types)</a:t>
            </a:r>
            <a:endParaRPr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06DBB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078234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>
                <a:solidFill>
                  <a:schemeClr val="lt2"/>
                </a:solidFill>
              </a:rPr>
              <a:t>12</a:t>
            </a:fld>
            <a:endParaRPr>
              <a:solidFill>
                <a:schemeClr val="lt2"/>
              </a:solidFill>
            </a:endParaRPr>
          </a:p>
        </p:txBody>
      </p:sp>
      <p:sp>
        <p:nvSpPr>
          <p:cNvPr id="295" name="Google Shape;295;p37"/>
          <p:cNvSpPr txBox="1">
            <a:spLocks noGrp="1"/>
          </p:cNvSpPr>
          <p:nvPr>
            <p:ph type="title"/>
          </p:nvPr>
        </p:nvSpPr>
        <p:spPr>
          <a:xfrm>
            <a:off x="191075" y="93575"/>
            <a:ext cx="7543800" cy="62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Roadmap &amp; Backlog</a:t>
            </a:r>
            <a:endParaRPr/>
          </a:p>
        </p:txBody>
      </p:sp>
      <p:pic>
        <p:nvPicPr>
          <p:cNvPr id="296" name="Google Shape;29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438" y="659725"/>
            <a:ext cx="7793326" cy="4381451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7"/>
          <p:cNvSpPr txBox="1"/>
          <p:nvPr/>
        </p:nvSpPr>
        <p:spPr>
          <a:xfrm>
            <a:off x="5943600" y="124625"/>
            <a:ext cx="3000000" cy="5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hlinkClick r:id="rId4"/>
              </a:rPr>
              <a:t>https://github.com/department-of-veterans-affairs/va.gov-team/projects/13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3061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CE25243-59DD-8D4E-959B-DD755D10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Apothesource</a:t>
            </a:r>
            <a:r>
              <a:rPr lang="en-US" dirty="0"/>
              <a:t>/BE Team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44B0CA7-1B0E-BF40-B0CC-850F6907F2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59E4E-EEDA-8C4A-9D86-FE6C2497AD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418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B8794-3AC1-EE41-AB6D-4213B663A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Discussions &amp;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776D1-B494-A84B-AFDB-3152B4754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Prioritize VA.gov/VAOS Functionality </a:t>
            </a:r>
            <a:r>
              <a:rPr lang="en-US" sz="1500" dirty="0"/>
              <a:t>(over FHIR Compatibility)</a:t>
            </a:r>
          </a:p>
          <a:p>
            <a:pPr lvl="1"/>
            <a:r>
              <a:rPr lang="en-US" dirty="0"/>
              <a:t>Develop new VAOS interface supporting VistA, CC, and Cerner appointments</a:t>
            </a:r>
          </a:p>
          <a:p>
            <a:r>
              <a:rPr lang="en-US" dirty="0"/>
              <a:t>Cerner Patient/Provider Relationship Management</a:t>
            </a:r>
          </a:p>
          <a:p>
            <a:pPr lvl="1"/>
            <a:r>
              <a:rPr lang="en-US" sz="1425" dirty="0">
                <a:latin typeface="Helvetica" pitchFamily="2" charset="0"/>
              </a:rPr>
              <a:t>"…a Veteran can self-schedule with </a:t>
            </a:r>
            <a:r>
              <a:rPr lang="en-US" sz="1425" u="sng" dirty="0">
                <a:latin typeface="Helvetica" pitchFamily="2" charset="0"/>
              </a:rPr>
              <a:t>any provider</a:t>
            </a:r>
            <a:r>
              <a:rPr lang="en-US" sz="1425" dirty="0">
                <a:latin typeface="Helvetica" pitchFamily="2" charset="0"/>
              </a:rPr>
              <a:t> who is delivering care in the </a:t>
            </a:r>
            <a:r>
              <a:rPr lang="en-US" sz="1425" u="sng" dirty="0">
                <a:latin typeface="Helvetica" pitchFamily="2" charset="0"/>
              </a:rPr>
              <a:t>type of care they are selecting </a:t>
            </a:r>
            <a:r>
              <a:rPr lang="en-US" sz="1425" dirty="0">
                <a:latin typeface="Helvetica" pitchFamily="2" charset="0"/>
              </a:rPr>
              <a:t>(e.g. Primary Care) as long as they had an encounter with this provider in the </a:t>
            </a:r>
            <a:r>
              <a:rPr lang="en-US" sz="1425" u="sng" dirty="0">
                <a:latin typeface="Helvetica" pitchFamily="2" charset="0"/>
              </a:rPr>
              <a:t>last 12 months</a:t>
            </a:r>
            <a:r>
              <a:rPr lang="en-US" sz="1425" dirty="0">
                <a:latin typeface="Helvetica" pitchFamily="2" charset="0"/>
              </a:rPr>
              <a:t>."</a:t>
            </a:r>
          </a:p>
          <a:p>
            <a:r>
              <a:rPr lang="en-US" dirty="0"/>
              <a:t>VistA Appointment Requests / VSE GUI</a:t>
            </a:r>
          </a:p>
          <a:p>
            <a:pPr lvl="1"/>
            <a:r>
              <a:rPr lang="en-US" dirty="0"/>
              <a:t>VIA/VistA appointment requests are not possible short-term</a:t>
            </a:r>
          </a:p>
          <a:p>
            <a:pPr lvl="1"/>
            <a:r>
              <a:rPr lang="en-US" dirty="0"/>
              <a:t>Possible VSE GUI / VA Mobile integration to support managing VVC/Telehealth and VAOS appointment requests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325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F5C2456-8305-CC4D-BE2B-B9AB2D8CE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VAOS Milestone 1</a:t>
            </a:r>
            <a:br>
              <a:rPr lang="en-US" dirty="0"/>
            </a:br>
            <a:r>
              <a:rPr lang="en-US" sz="1500" dirty="0"/>
              <a:t>(Time to Market/</a:t>
            </a:r>
            <a:r>
              <a:rPr lang="en-US" sz="1500" dirty="0" err="1"/>
              <a:t>TtM</a:t>
            </a:r>
            <a:r>
              <a:rPr lang="en-US" sz="1500" dirty="0"/>
              <a:t>)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AD93DDA-96FC-5840-88CE-7E82D92E5D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1111"/>
          <a:stretch/>
        </p:blipFill>
        <p:spPr>
          <a:xfrm>
            <a:off x="3579019" y="1181567"/>
            <a:ext cx="5390584" cy="2657424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33ADCAE-2308-F249-BC0D-0A566D8C0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u="sng" dirty="0"/>
              <a:t>Primary Changes: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No EAS/FHIR interface initially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Still provides a (different) potential path to FHIR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Mobile Appointment Service (MASv2) supports full management (read/write) for CC and VistA appointments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Replaces VAOS»VSS interface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VAOS service manages Veteran- and site-specific scheduling rules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Appointment Request Service (ARS) manages VAOS, Express Care appointment requests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Requests serviced through VSE GUI</a:t>
            </a:r>
          </a:p>
        </p:txBody>
      </p:sp>
    </p:spTree>
    <p:extLst>
      <p:ext uri="{BB962C8B-B14F-4D97-AF65-F5344CB8AC3E}">
        <p14:creationId xmlns:p14="http://schemas.microsoft.com/office/powerpoint/2010/main" val="3986686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F5C2456-8305-CC4D-BE2B-B9AB2D8CE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VAOS Milestone 2</a:t>
            </a:r>
            <a:br>
              <a:rPr lang="en-US" dirty="0"/>
            </a:br>
            <a:r>
              <a:rPr lang="en-US" sz="1500" dirty="0"/>
              <a:t>(Time to Market/</a:t>
            </a:r>
            <a:r>
              <a:rPr lang="en-US" sz="1500" dirty="0" err="1"/>
              <a:t>TtM</a:t>
            </a:r>
            <a:r>
              <a:rPr lang="en-US" sz="1500" dirty="0"/>
              <a:t>)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33ADCAE-2308-F249-BC0D-0A566D8C0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u="sng" dirty="0"/>
              <a:t>Primary Changes: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Mobile Appointment Service (MASv3) supports full management (read/write) for </a:t>
            </a:r>
            <a:r>
              <a:rPr lang="en-US" b="1" dirty="0"/>
              <a:t>Cerner,</a:t>
            </a:r>
            <a:r>
              <a:rPr lang="en-US" dirty="0"/>
              <a:t> CC, and VistA appointments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744657-505E-5F48-A094-6B1D0E028C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5576" y="912102"/>
            <a:ext cx="5072735" cy="394546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D727839-DCF5-5C4B-BFF1-02CE3B36ABA2}"/>
              </a:ext>
            </a:extLst>
          </p:cNvPr>
          <p:cNvSpPr/>
          <p:nvPr/>
        </p:nvSpPr>
        <p:spPr>
          <a:xfrm>
            <a:off x="3775575" y="3898624"/>
            <a:ext cx="1904638" cy="9589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140896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4D49B-39FD-BF42-AE66-EA64B80C9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VAOS v1 Streamlined Interface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B9E41F-9E3D-2142-B136-018084CC388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b="1" dirty="0"/>
              <a:t>*Draft Interface Definition*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Simplified appointment-centric interface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Supports VistA/Clinic and CC Appointments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"FHIR-like" interface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Path to supporting Cerner appointments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Moves facility scheduling information and policy to Mobile Facility Service (MFS)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dirty="0"/>
              <a:t>Delegates system-specific appointment management logic to Mobile Appointment Service (MAS)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6EC2E2-7610-AD4E-AEB0-5071AFD35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4983" y="271945"/>
            <a:ext cx="4813024" cy="4599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03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4FC51-3EDD-174E-A583-50E2FEA39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Updates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185D25-8E73-844A-B9EA-41AA31474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/>
              <a:t>VAOS</a:t>
            </a:r>
          </a:p>
          <a:p>
            <a:r>
              <a:rPr lang="en-US" dirty="0"/>
              <a:t>VAR-Resources: Send emails to veterans acknowledging the submission of an Express Care Request (VAOSR-837)</a:t>
            </a:r>
          </a:p>
          <a:p>
            <a:r>
              <a:rPr lang="en-US" dirty="0"/>
              <a:t>VAR Resources: Update to JSP3 (VAOSR-896)</a:t>
            </a:r>
          </a:p>
          <a:p>
            <a:r>
              <a:rPr lang="en-US" dirty="0"/>
              <a:t>VAR Resources: Request limits are not enforced for express care or regular appointment requests (bug) (VAOSR-1025)</a:t>
            </a:r>
          </a:p>
          <a:p>
            <a:r>
              <a:rPr lang="en-US" dirty="0"/>
              <a:t>VAR Resources: Emails for Escalated not being sent on any of the resolved or cancel triggers (bug) (VAOSR-1055)</a:t>
            </a:r>
          </a:p>
          <a:p>
            <a:r>
              <a:rPr lang="en-US" dirty="0"/>
              <a:t>HSRM: Continued integration testing (VAOSR-897)</a:t>
            </a:r>
          </a:p>
          <a:p>
            <a:r>
              <a:rPr lang="en-US" dirty="0"/>
              <a:t>EAS: Federate </a:t>
            </a:r>
            <a:r>
              <a:rPr lang="en-US" dirty="0" err="1"/>
              <a:t>HealthcareService</a:t>
            </a:r>
            <a:r>
              <a:rPr lang="en-US" dirty="0"/>
              <a:t> requests to VSP (VAOSR-988)</a:t>
            </a:r>
          </a:p>
          <a:p>
            <a:r>
              <a:rPr lang="en-US" dirty="0"/>
              <a:t>EAS: Federate Slot requests to VSP (VAOSR-989)</a:t>
            </a:r>
          </a:p>
          <a:p>
            <a:r>
              <a:rPr lang="en-US" dirty="0"/>
              <a:t>MFS: Add new endpoint for fetching all types of care (VAOSR-1069)</a:t>
            </a:r>
          </a:p>
          <a:p>
            <a:r>
              <a:rPr lang="en-US" dirty="0"/>
              <a:t>MAS: Add the division name to the logical appointment model (requested by MHV) (VAOSR-1050)</a:t>
            </a:r>
          </a:p>
          <a:p>
            <a:r>
              <a:rPr lang="en-US" dirty="0"/>
              <a:t>MAS: Filter appointments for clinics beginning with ZZ- or ending with -X (VAOSR-1066)</a:t>
            </a:r>
          </a:p>
          <a:p>
            <a:r>
              <a:rPr lang="en-US" dirty="0"/>
              <a:t>MAS: Add additional error logging for VVS failures (VAOSR-1079)</a:t>
            </a:r>
          </a:p>
          <a:p>
            <a:pPr marL="0" indent="0">
              <a:buNone/>
            </a:pPr>
            <a:r>
              <a:rPr lang="en-US" b="1" dirty="0"/>
              <a:t>Build Tooling</a:t>
            </a:r>
          </a:p>
          <a:p>
            <a:r>
              <a:rPr lang="en-US" dirty="0"/>
              <a:t>Create troubleshooting guide for Helm (VAOSR-1014)</a:t>
            </a:r>
          </a:p>
          <a:p>
            <a:pPr marL="0" indent="0">
              <a:buNone/>
            </a:pPr>
            <a:r>
              <a:rPr lang="en-US" b="1" dirty="0"/>
              <a:t>Tech Debt:</a:t>
            </a:r>
          </a:p>
          <a:p>
            <a:r>
              <a:rPr lang="en-US" dirty="0"/>
              <a:t>VAOSR-1043: Remove SM CC Booked Appointments Repository</a:t>
            </a:r>
          </a:p>
          <a:p>
            <a:r>
              <a:rPr lang="en-US" dirty="0"/>
              <a:t>VAOSR-1041: Remove video-visit-lib dependency</a:t>
            </a:r>
          </a:p>
          <a:p>
            <a:r>
              <a:rPr lang="en-US" dirty="0"/>
              <a:t>VAOSR-1040: Audit OIS findings from 4.22 code review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83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CE25243-59DD-8D4E-959B-DD755D10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updates, action items, decisions, &amp; questions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59E4E-EEDA-8C4A-9D86-FE6C2497AD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93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3EE15C-711E-AE40-9CDF-E546061F15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D9612-FFDC-544F-9459-2017CC6D9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Agenda:</a:t>
            </a:r>
          </a:p>
          <a:p>
            <a:pPr marL="742950" indent="-514350">
              <a:buAutoNum type="arabicPeriod"/>
            </a:pPr>
            <a:r>
              <a:rPr lang="en-US" dirty="0"/>
              <a:t>Meeting review / VAOS review </a:t>
            </a:r>
          </a:p>
          <a:p>
            <a:pPr marL="742950" indent="-514350">
              <a:buAutoNum type="arabicPeriod"/>
            </a:pPr>
            <a:r>
              <a:rPr lang="en-US" dirty="0"/>
              <a:t>Demos</a:t>
            </a:r>
          </a:p>
          <a:p>
            <a:pPr marL="742950" indent="-514350">
              <a:buAutoNum type="arabicPeriod"/>
            </a:pPr>
            <a:r>
              <a:rPr lang="en-US" dirty="0"/>
              <a:t>Roadmap &amp; backlog review </a:t>
            </a:r>
          </a:p>
          <a:p>
            <a:pPr marL="7429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01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F70A4-DB8C-384F-8A4E-7C8E49A54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updates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72E63-0AAE-2B4E-BD3B-B84EF1D10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76351"/>
            <a:ext cx="8229600" cy="3352800"/>
          </a:xfrm>
        </p:spPr>
        <p:txBody>
          <a:bodyPr/>
          <a:lstStyle/>
          <a:p>
            <a:r>
              <a:rPr lang="en-US" dirty="0"/>
              <a:t>Express Care is targeted for September 23 go-live in Wilmington NC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9D2FF-5610-9647-96F7-2CF45B346A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D94D71-3A93-B646-AA17-817E0C2FC03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7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0B26A-BA11-E946-A20D-564230BC4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Items, Questions, &amp; Decisions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D1EEA5-5704-7146-A9B2-A36578E7EA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1600" dirty="0"/>
              <a:t>(#</a:t>
            </a:r>
            <a:r>
              <a:rPr lang="en-US" sz="1600" dirty="0">
                <a:hlinkClick r:id="rId3"/>
              </a:rPr>
              <a:t>9844</a:t>
            </a:r>
            <a:r>
              <a:rPr lang="en-US" sz="1600" dirty="0"/>
              <a:t>) </a:t>
            </a:r>
            <a:r>
              <a:rPr lang="en-US" sz="1600" b="1" dirty="0"/>
              <a:t>To show or not to show all community care appointments in </a:t>
            </a:r>
            <a:r>
              <a:rPr lang="en-US" sz="1600" b="1" dirty="0" err="1"/>
              <a:t>VistA</a:t>
            </a:r>
            <a:r>
              <a:rPr lang="en-US" sz="1600" dirty="0"/>
              <a:t>: Potential that Community Care appointments can be created outside of the VAOS workflow and written to </a:t>
            </a:r>
            <a:r>
              <a:rPr lang="en-US" sz="1600" dirty="0" err="1"/>
              <a:t>VistA</a:t>
            </a:r>
            <a:r>
              <a:rPr lang="en-US" sz="1600" dirty="0"/>
              <a:t> directly. VAOS should account for these appointments because a Veteran needs to know they have been scheduled with their community provider. Potential for showing duplicate appts. </a:t>
            </a:r>
            <a:br>
              <a:rPr lang="en-US" sz="1600" dirty="0"/>
            </a:br>
            <a:r>
              <a:rPr lang="en-US" sz="1600" dirty="0"/>
              <a:t>- HSRM interface is the key to de-duplication going forward. </a:t>
            </a:r>
            <a:br>
              <a:rPr lang="en-US" sz="1600" dirty="0"/>
            </a:br>
            <a:r>
              <a:rPr lang="en-US" sz="1600" dirty="0"/>
              <a:t>- Dr. Greenstone would like to display these cc appts consistent with MHV, pending that it does not introduce duplicates. </a:t>
            </a:r>
            <a:br>
              <a:rPr lang="en-US" sz="1600" dirty="0"/>
            </a:br>
            <a:r>
              <a:rPr lang="en-US" sz="1600" dirty="0"/>
              <a:t>- Is there a potential to mitigate by not having MHV show a separate view of appointments and instead fully point to VA.gov? </a:t>
            </a:r>
          </a:p>
          <a:p>
            <a:pPr>
              <a:buFont typeface="Wingdings" pitchFamily="2" charset="2"/>
              <a:buChar char="q"/>
            </a:pP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A9A14-BB50-3A47-970A-DDD89CDF41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2F7870-8CF0-E14E-918F-C71803FAF63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38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0B26A-BA11-E946-A20D-564230BC4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 Items, Questions, &amp; Decisions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D1EEA5-5704-7146-A9B2-A36578E7EA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1600" dirty="0"/>
              <a:t>Mike R. &amp; Steve Eaton to connect on direction re: appointment request service. </a:t>
            </a:r>
          </a:p>
          <a:p>
            <a:pPr>
              <a:buFont typeface="Wingdings" pitchFamily="2" charset="2"/>
              <a:buChar char="q"/>
            </a:pPr>
            <a:r>
              <a:rPr lang="en-US" sz="1600" dirty="0"/>
              <a:t>Steve to connect with Lynne to offer clarity. </a:t>
            </a:r>
          </a:p>
          <a:p>
            <a:pPr>
              <a:buFont typeface="Wingdings" pitchFamily="2" charset="2"/>
              <a:buChar char="q"/>
            </a:pPr>
            <a:r>
              <a:rPr lang="en-US" sz="1600" dirty="0" err="1"/>
              <a:t>Lenae</a:t>
            </a:r>
            <a:r>
              <a:rPr lang="en-US" sz="1600" dirty="0"/>
              <a:t>: How can we support you, </a:t>
            </a:r>
            <a:r>
              <a:rPr lang="en-US" sz="1600" dirty="0" err="1"/>
              <a:t>Apothesource</a:t>
            </a:r>
            <a:r>
              <a:rPr lang="en-US" sz="1600" dirty="0"/>
              <a:t>? </a:t>
            </a:r>
            <a:br>
              <a:rPr lang="en-US" sz="1600" dirty="0"/>
            </a:br>
            <a:r>
              <a:rPr lang="en-US" sz="1600" dirty="0"/>
              <a:t>	Mike: We will send something to you for feedback.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A9A14-BB50-3A47-970A-DDD89CDF41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2F7870-8CF0-E14E-918F-C71803FAF63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6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304" name="Google Shape;304;p38"/>
          <p:cNvSpPr/>
          <p:nvPr/>
        </p:nvSpPr>
        <p:spPr>
          <a:xfrm>
            <a:off x="533850" y="738675"/>
            <a:ext cx="8076300" cy="782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Deliver a seamless and positive experience for </a:t>
            </a:r>
            <a:endParaRPr sz="17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ctr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any Veteran who wants to schedule an appointment online.</a:t>
            </a:r>
            <a:endParaRPr sz="1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5" name="Google Shape;305;p38"/>
          <p:cNvSpPr txBox="1"/>
          <p:nvPr/>
        </p:nvSpPr>
        <p:spPr>
          <a:xfrm>
            <a:off x="3757650" y="339975"/>
            <a:ext cx="1627200" cy="1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Northstar Vision</a:t>
            </a:r>
            <a:endParaRPr>
              <a:solidFill>
                <a:schemeClr val="lt2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306" name="Google Shape;306;p38"/>
          <p:cNvSpPr/>
          <p:nvPr/>
        </p:nvSpPr>
        <p:spPr>
          <a:xfrm>
            <a:off x="533850" y="2699150"/>
            <a:ext cx="2248800" cy="13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Increase number of Veterans who are able to successfully request or schedule an appointment</a:t>
            </a:r>
            <a:endParaRPr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7" name="Google Shape;307;p38"/>
          <p:cNvSpPr/>
          <p:nvPr/>
        </p:nvSpPr>
        <p:spPr>
          <a:xfrm>
            <a:off x="3447600" y="2699150"/>
            <a:ext cx="2248800" cy="13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Increase Veteran satisfaction with VA online scheduling experience</a:t>
            </a:r>
            <a:endParaRPr/>
          </a:p>
        </p:txBody>
      </p:sp>
      <p:sp>
        <p:nvSpPr>
          <p:cNvPr id="308" name="Google Shape;308;p38"/>
          <p:cNvSpPr/>
          <p:nvPr/>
        </p:nvSpPr>
        <p:spPr>
          <a:xfrm>
            <a:off x="6361350" y="2699150"/>
            <a:ext cx="2248800" cy="13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Decrease confusion in the online scheduling and appointment management process</a:t>
            </a:r>
            <a:endParaRPr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9" name="Google Shape;309;p38"/>
          <p:cNvSpPr txBox="1"/>
          <p:nvPr/>
        </p:nvSpPr>
        <p:spPr>
          <a:xfrm>
            <a:off x="873775" y="2361450"/>
            <a:ext cx="1627200" cy="1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Objective</a:t>
            </a:r>
            <a:endParaRPr>
              <a:solidFill>
                <a:schemeClr val="lt2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310" name="Google Shape;310;p38"/>
          <p:cNvSpPr txBox="1"/>
          <p:nvPr/>
        </p:nvSpPr>
        <p:spPr>
          <a:xfrm>
            <a:off x="3758400" y="2355075"/>
            <a:ext cx="1627200" cy="1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Objective</a:t>
            </a:r>
            <a:endParaRPr>
              <a:solidFill>
                <a:schemeClr val="lt2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sp>
        <p:nvSpPr>
          <p:cNvPr id="311" name="Google Shape;311;p38"/>
          <p:cNvSpPr txBox="1"/>
          <p:nvPr/>
        </p:nvSpPr>
        <p:spPr>
          <a:xfrm>
            <a:off x="6672150" y="2368150"/>
            <a:ext cx="1627200" cy="1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Objective</a:t>
            </a:r>
            <a:endParaRPr>
              <a:solidFill>
                <a:schemeClr val="lt2"/>
              </a:solidFill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312" name="Google Shape;312;p38"/>
          <p:cNvCxnSpPr>
            <a:stCxn id="304" idx="2"/>
            <a:endCxn id="309" idx="0"/>
          </p:cNvCxnSpPr>
          <p:nvPr/>
        </p:nvCxnSpPr>
        <p:spPr>
          <a:xfrm rot="5400000">
            <a:off x="2709450" y="498825"/>
            <a:ext cx="840600" cy="28845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8"/>
          <p:cNvCxnSpPr>
            <a:stCxn id="304" idx="2"/>
            <a:endCxn id="310" idx="0"/>
          </p:cNvCxnSpPr>
          <p:nvPr/>
        </p:nvCxnSpPr>
        <p:spPr>
          <a:xfrm rot="-5400000" flipH="1">
            <a:off x="4155150" y="1937625"/>
            <a:ext cx="8343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8"/>
          <p:cNvCxnSpPr>
            <a:stCxn id="304" idx="2"/>
            <a:endCxn id="311" idx="0"/>
          </p:cNvCxnSpPr>
          <p:nvPr/>
        </p:nvCxnSpPr>
        <p:spPr>
          <a:xfrm rot="-5400000" flipH="1">
            <a:off x="5605200" y="487575"/>
            <a:ext cx="847500" cy="29139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VAOSR Product Principles</a:t>
            </a:r>
            <a:endParaRPr/>
          </a:p>
        </p:txBody>
      </p:sp>
      <p:sp>
        <p:nvSpPr>
          <p:cNvPr id="321" name="Google Shape;321;p39"/>
          <p:cNvSpPr txBox="1">
            <a:spLocks noGrp="1"/>
          </p:cNvSpPr>
          <p:nvPr>
            <p:ph type="body" idx="1"/>
          </p:nvPr>
        </p:nvSpPr>
        <p:spPr>
          <a:xfrm>
            <a:off x="457200" y="1276350"/>
            <a:ext cx="8060100" cy="3352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US" sz="1800"/>
              <a:t>Veterans see appointments as a single experience. If the feature is not related to scheduling or canceling an appointment, it is a separate product.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US" sz="1800"/>
              <a:t>Always give users a path forward. No dead ends.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US" sz="1800"/>
              <a:t>Don’t use VA Online Scheduling to solve staff workflow problems.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US" sz="1800"/>
              <a:t>Don’t ask VA Online Scheduling to solve bad data problems.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US" sz="1800"/>
              <a:t>Don’t present Veterans with options they don’t have.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US" sz="1800"/>
              <a:t>The burden of business rules is on us, not Veterans.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2" name="Google Shape;322;p39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323" name="Google Shape;323;p39"/>
          <p:cNvSpPr txBox="1">
            <a:spLocks noGrp="1"/>
          </p:cNvSpPr>
          <p:nvPr>
            <p:ph type="body" idx="2"/>
          </p:nvPr>
        </p:nvSpPr>
        <p:spPr>
          <a:xfrm>
            <a:off x="107525" y="56900"/>
            <a:ext cx="7543800" cy="26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Purpose of the Monthly Stakeholder Demo + Roadmap &amp; Backlog Review </a:t>
            </a:r>
            <a:endParaRPr dirty="0"/>
          </a:p>
        </p:txBody>
      </p:sp>
      <p:sp>
        <p:nvSpPr>
          <p:cNvPr id="321" name="Google Shape;321;p39"/>
          <p:cNvSpPr txBox="1">
            <a:spLocks noGrp="1"/>
          </p:cNvSpPr>
          <p:nvPr>
            <p:ph type="body" idx="1"/>
          </p:nvPr>
        </p:nvSpPr>
        <p:spPr>
          <a:xfrm>
            <a:off x="457200" y="1551413"/>
            <a:ext cx="8060100" cy="3352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/>
              <a:t>Give the collective VAOS team a place to demo to all VAOS stakeholders what they have done in the past 2 sprints.</a:t>
            </a:r>
          </a:p>
          <a:p>
            <a:pPr lvl="0"/>
            <a:r>
              <a:rPr lang="en-US" dirty="0"/>
              <a:t>Give an overview of the roadmap for the next month, including what is in the backlog, how we are tracking against Program Increment (PI) goals.</a:t>
            </a:r>
          </a:p>
          <a:p>
            <a:pPr lvl="0"/>
            <a:r>
              <a:rPr lang="en-US" dirty="0"/>
              <a:t>Provide a space for stakeholders to discuss and ask questions about the roadmap/backlog, understand areas for escalation, and collectively agree on the direction forward for the next few weeks. </a:t>
            </a:r>
          </a:p>
        </p:txBody>
      </p:sp>
      <p:sp>
        <p:nvSpPr>
          <p:cNvPr id="322" name="Google Shape;322;p39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23" name="Google Shape;323;p39"/>
          <p:cNvSpPr txBox="1">
            <a:spLocks noGrp="1"/>
          </p:cNvSpPr>
          <p:nvPr>
            <p:ph type="body" idx="2"/>
          </p:nvPr>
        </p:nvSpPr>
        <p:spPr>
          <a:xfrm>
            <a:off x="107525" y="56900"/>
            <a:ext cx="7543800" cy="26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829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Goals of the Monthly Stakeholder Demo + Roadmap &amp; Backlog Review </a:t>
            </a:r>
            <a:endParaRPr dirty="0"/>
          </a:p>
        </p:txBody>
      </p:sp>
      <p:sp>
        <p:nvSpPr>
          <p:cNvPr id="321" name="Google Shape;321;p39"/>
          <p:cNvSpPr txBox="1">
            <a:spLocks noGrp="1"/>
          </p:cNvSpPr>
          <p:nvPr>
            <p:ph type="body" idx="1"/>
          </p:nvPr>
        </p:nvSpPr>
        <p:spPr>
          <a:xfrm>
            <a:off x="457200" y="1551413"/>
            <a:ext cx="8060100" cy="3352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>
              <a:buNone/>
            </a:pPr>
            <a:r>
              <a:rPr lang="en-US" dirty="0"/>
              <a:t>At the end of this meeting, participants:</a:t>
            </a:r>
          </a:p>
          <a:p>
            <a:pPr lvl="0"/>
            <a:r>
              <a:rPr lang="en-US" dirty="0"/>
              <a:t>Have seen the recent changes to the application’s front end, backend, and supporting services. </a:t>
            </a:r>
          </a:p>
          <a:p>
            <a:pPr lvl="0"/>
            <a:r>
              <a:rPr lang="en-US" dirty="0"/>
              <a:t>Understand the team’s priorities for the next sprint and how those priorities advance the program increment goals for this product. </a:t>
            </a:r>
          </a:p>
          <a:p>
            <a:pPr lvl="0"/>
            <a:r>
              <a:rPr lang="en-US" dirty="0"/>
              <a:t>Understand where specific user problems to be solved are in the backlog, as well as any related dependencies &amp; blockers. </a:t>
            </a:r>
          </a:p>
          <a:p>
            <a:pPr marL="0" lvl="0" indent="0">
              <a:buNone/>
            </a:pPr>
            <a:endParaRPr lang="en-US" sz="2400" dirty="0"/>
          </a:p>
        </p:txBody>
      </p:sp>
      <p:sp>
        <p:nvSpPr>
          <p:cNvPr id="322" name="Google Shape;322;p39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323" name="Google Shape;323;p39"/>
          <p:cNvSpPr txBox="1">
            <a:spLocks noGrp="1"/>
          </p:cNvSpPr>
          <p:nvPr>
            <p:ph type="body" idx="2"/>
          </p:nvPr>
        </p:nvSpPr>
        <p:spPr>
          <a:xfrm>
            <a:off x="107525" y="56900"/>
            <a:ext cx="7543800" cy="26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5024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Stakeholder Expectations for the Monthly Demo + Roadmap &amp; Backlog Review </a:t>
            </a:r>
            <a:endParaRPr dirty="0"/>
          </a:p>
        </p:txBody>
      </p:sp>
      <p:sp>
        <p:nvSpPr>
          <p:cNvPr id="321" name="Google Shape;321;p39"/>
          <p:cNvSpPr txBox="1">
            <a:spLocks noGrp="1"/>
          </p:cNvSpPr>
          <p:nvPr>
            <p:ph type="body" idx="1"/>
          </p:nvPr>
        </p:nvSpPr>
        <p:spPr>
          <a:xfrm>
            <a:off x="457200" y="1551413"/>
            <a:ext cx="8060100" cy="3352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1" dirty="0"/>
              <a:t>Attend &amp; be present.</a:t>
            </a:r>
            <a:r>
              <a:rPr lang="en-US" dirty="0"/>
              <a:t> </a:t>
            </a:r>
            <a:br>
              <a:rPr lang="en-US" dirty="0"/>
            </a:br>
            <a:r>
              <a:rPr lang="en-US" sz="1600" dirty="0"/>
              <a:t>(Or, identify a representative on your team who can routinely attend). </a:t>
            </a:r>
            <a:br>
              <a:rPr lang="en-US" sz="1600" dirty="0"/>
            </a:br>
            <a:br>
              <a:rPr lang="en-US" sz="1600" dirty="0"/>
            </a:br>
            <a:r>
              <a:rPr lang="en-US" sz="1600" b="1" dirty="0"/>
              <a:t>If you are representing a stakeholder, you have 2 main jobs in this meeting:</a:t>
            </a:r>
          </a:p>
          <a:p>
            <a:pPr lvl="0">
              <a:buAutoNum type="arabicPeriod"/>
            </a:pPr>
            <a:r>
              <a:rPr lang="en-US" sz="1600" dirty="0"/>
              <a:t>Take back applicable updates from this meeting to share with stakeholders/teams. </a:t>
            </a:r>
          </a:p>
          <a:p>
            <a:pPr lvl="0">
              <a:buAutoNum type="arabicPeriod"/>
            </a:pPr>
            <a:r>
              <a:rPr lang="en-US" sz="1600" dirty="0"/>
              <a:t>Follow up on decisions, outstanding questions, and action items assigned to you. </a:t>
            </a:r>
          </a:p>
          <a:p>
            <a:pPr marL="114300" indent="0">
              <a:buNone/>
            </a:pPr>
            <a:endParaRPr lang="en-US" sz="1600" b="1" dirty="0"/>
          </a:p>
          <a:p>
            <a:r>
              <a:rPr lang="en-US" b="1" dirty="0"/>
              <a:t>Follow-up on action items, outstanding questions, or decisions. </a:t>
            </a:r>
            <a:endParaRPr lang="en-US" dirty="0"/>
          </a:p>
          <a:p>
            <a:pPr marL="0" lvl="0" indent="0">
              <a:buNone/>
            </a:pPr>
            <a:endParaRPr lang="en-US" sz="2400" dirty="0"/>
          </a:p>
        </p:txBody>
      </p:sp>
      <p:sp>
        <p:nvSpPr>
          <p:cNvPr id="322" name="Google Shape;322;p39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323" name="Google Shape;323;p39"/>
          <p:cNvSpPr txBox="1">
            <a:spLocks noGrp="1"/>
          </p:cNvSpPr>
          <p:nvPr>
            <p:ph type="body" idx="2"/>
          </p:nvPr>
        </p:nvSpPr>
        <p:spPr>
          <a:xfrm>
            <a:off x="107525" y="56900"/>
            <a:ext cx="7543800" cy="26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1348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7543800" cy="629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Team Expectations for the Monthly Demo + Roadmap &amp; Backlog Review </a:t>
            </a:r>
            <a:endParaRPr dirty="0"/>
          </a:p>
        </p:txBody>
      </p:sp>
      <p:sp>
        <p:nvSpPr>
          <p:cNvPr id="321" name="Google Shape;321;p39"/>
          <p:cNvSpPr txBox="1">
            <a:spLocks noGrp="1"/>
          </p:cNvSpPr>
          <p:nvPr>
            <p:ph type="body" idx="1"/>
          </p:nvPr>
        </p:nvSpPr>
        <p:spPr>
          <a:xfrm>
            <a:off x="457200" y="1551413"/>
            <a:ext cx="8060100" cy="3352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b="1" dirty="0"/>
              <a:t>Attend &amp; be prepared to demo / discuss completed actions from past sprint.</a:t>
            </a:r>
            <a:r>
              <a:rPr lang="en-US" dirty="0"/>
              <a:t> </a:t>
            </a:r>
          </a:p>
          <a:p>
            <a:pPr lvl="0"/>
            <a:r>
              <a:rPr lang="en-US" b="1" dirty="0"/>
              <a:t>Follow-up on action items, outstanding questions, or decisions. </a:t>
            </a:r>
            <a:endParaRPr lang="en-US" dirty="0"/>
          </a:p>
          <a:p>
            <a:pPr marL="0" lvl="0" indent="0">
              <a:buNone/>
            </a:pPr>
            <a:endParaRPr lang="en-US" sz="2400" dirty="0"/>
          </a:p>
        </p:txBody>
      </p:sp>
      <p:sp>
        <p:nvSpPr>
          <p:cNvPr id="322" name="Google Shape;322;p39"/>
          <p:cNvSpPr txBox="1">
            <a:spLocks noGrp="1"/>
          </p:cNvSpPr>
          <p:nvPr>
            <p:ph type="sldNum" idx="12"/>
          </p:nvPr>
        </p:nvSpPr>
        <p:spPr>
          <a:xfrm>
            <a:off x="8001000" y="4767263"/>
            <a:ext cx="6858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323" name="Google Shape;323;p39"/>
          <p:cNvSpPr txBox="1">
            <a:spLocks noGrp="1"/>
          </p:cNvSpPr>
          <p:nvPr>
            <p:ph type="body" idx="2"/>
          </p:nvPr>
        </p:nvSpPr>
        <p:spPr>
          <a:xfrm>
            <a:off x="107525" y="56900"/>
            <a:ext cx="7543800" cy="26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0234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CE25243-59DD-8D4E-959B-DD755D10D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 end (VA.gov) 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44B0CA7-1B0E-BF40-B0CC-850F6907F2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59E4E-EEDA-8C4A-9D86-FE6C2497AD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2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DSVA Template">
  <a:themeElements>
    <a:clrScheme name="DSVA 1">
      <a:dk1>
        <a:srgbClr val="1A5484"/>
      </a:dk1>
      <a:lt1>
        <a:srgbClr val="FFFFFF"/>
      </a:lt1>
      <a:dk2>
        <a:srgbClr val="454454"/>
      </a:dk2>
      <a:lt2>
        <a:srgbClr val="7F8EA3"/>
      </a:lt2>
      <a:accent1>
        <a:srgbClr val="0070BC"/>
      </a:accent1>
      <a:accent2>
        <a:srgbClr val="10385A"/>
      </a:accent2>
      <a:accent3>
        <a:srgbClr val="1A5484"/>
      </a:accent3>
      <a:accent4>
        <a:srgbClr val="1A5484"/>
      </a:accent4>
      <a:accent5>
        <a:srgbClr val="1A5484"/>
      </a:accent5>
      <a:accent6>
        <a:srgbClr val="1A5484"/>
      </a:accent6>
      <a:hlink>
        <a:srgbClr val="0070BC"/>
      </a:hlink>
      <a:folHlink>
        <a:srgbClr val="4C2C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1774</Words>
  <Application>Microsoft Macintosh PowerPoint</Application>
  <PresentationFormat>On-screen Show (16:9)</PresentationFormat>
  <Paragraphs>168</Paragraphs>
  <Slides>22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Helvetica</vt:lpstr>
      <vt:lpstr>Source Sans Pro</vt:lpstr>
      <vt:lpstr>Source Sans Pro SemiBold</vt:lpstr>
      <vt:lpstr>Proxima Nova Extrabold</vt:lpstr>
      <vt:lpstr>Calibri</vt:lpstr>
      <vt:lpstr>Arial</vt:lpstr>
      <vt:lpstr>Wingdings</vt:lpstr>
      <vt:lpstr>Proxima Nova Semibold</vt:lpstr>
      <vt:lpstr>Proxima Nova</vt:lpstr>
      <vt:lpstr>DSVA Template</vt:lpstr>
      <vt:lpstr>PowerPoint Presentation</vt:lpstr>
      <vt:lpstr>PowerPoint Presentation</vt:lpstr>
      <vt:lpstr>PowerPoint Presentation</vt:lpstr>
      <vt:lpstr>VAOSR Product Principles</vt:lpstr>
      <vt:lpstr>Purpose of the Monthly Stakeholder Demo + Roadmap &amp; Backlog Review </vt:lpstr>
      <vt:lpstr>Goals of the Monthly Stakeholder Demo + Roadmap &amp; Backlog Review </vt:lpstr>
      <vt:lpstr>Stakeholder Expectations for the Monthly Demo + Roadmap &amp; Backlog Review </vt:lpstr>
      <vt:lpstr>Team Expectations for the Monthly Demo + Roadmap &amp; Backlog Review </vt:lpstr>
      <vt:lpstr>Front end (VA.gov) team</vt:lpstr>
      <vt:lpstr>August in Review</vt:lpstr>
      <vt:lpstr>Learnings</vt:lpstr>
      <vt:lpstr>Roadmap &amp; Backlog</vt:lpstr>
      <vt:lpstr>Apothesource/BE Team </vt:lpstr>
      <vt:lpstr>Recent Discussions &amp; Decisions</vt:lpstr>
      <vt:lpstr>VAOS Milestone 1 (Time to Market/TtM)</vt:lpstr>
      <vt:lpstr>VAOS Milestone 2 (Time to Market/TtM)</vt:lpstr>
      <vt:lpstr>VAOS v1 Streamlined Interface</vt:lpstr>
      <vt:lpstr>Recent Updates</vt:lpstr>
      <vt:lpstr>Critical updates, action items, decisions, &amp; questions</vt:lpstr>
      <vt:lpstr>Critical updates </vt:lpstr>
      <vt:lpstr>Action Items, Questions, &amp; Decisions</vt:lpstr>
      <vt:lpstr>Action Items, Questions, &amp; Decisions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Alexanderson, Lauren</cp:lastModifiedBy>
  <cp:revision>14</cp:revision>
  <dcterms:modified xsi:type="dcterms:W3CDTF">2020-09-01T21:31:48Z</dcterms:modified>
</cp:coreProperties>
</file>